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179" r:id="rId2"/>
    <p:sldId id="260" r:id="rId3"/>
    <p:sldId id="257" r:id="rId4"/>
    <p:sldId id="261" r:id="rId5"/>
    <p:sldId id="262" r:id="rId6"/>
    <p:sldId id="263" r:id="rId7"/>
    <p:sldId id="264" r:id="rId8"/>
    <p:sldId id="267" r:id="rId9"/>
    <p:sldId id="256" r:id="rId10"/>
    <p:sldId id="258" r:id="rId11"/>
    <p:sldId id="259" r:id="rId12"/>
    <p:sldId id="266" r:id="rId13"/>
    <p:sldId id="265" r:id="rId14"/>
    <p:sldId id="21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bbons, Beth" initials="GB" lastIdx="9" clrIdx="0">
    <p:extLst>
      <p:ext uri="{19B8F6BF-5375-455C-9EA6-DF929625EA0E}">
        <p15:presenceInfo xmlns:p15="http://schemas.microsoft.com/office/powerpoint/2012/main" userId="S-1-5-21-1999317001-270474128-2102726425-10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70" y="-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3C6FB-EBFD-4DC8-B798-CEF9E49E661B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6DD24-AD7A-4F76-9992-3735A927D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079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7664D-2113-AF4F-BC5B-8B752194C40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23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37EA0-D22A-4FE2-9FFA-84D6E558B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D5143E-A5D4-439F-9478-DB53819C2E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20596-2AD0-4ECE-8707-6D995E651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235A8-2583-4D08-B2E9-43C5FAA850E8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A9E12-1001-410F-969F-B9B72987B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4CB7B-F116-434C-A88A-D710F06FD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E176-819E-48A7-9ECA-98DDDCED7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54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3EC06-665B-43A3-B7A9-38C9C48D1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46963B-1DBE-4C06-969E-D01DFDE778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964A9-906C-4BC8-8EA9-2BF8C97B3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235A8-2583-4D08-B2E9-43C5FAA850E8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DD60E-BB37-4AFD-9C15-85BDDD5C7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4FF00-B266-4C47-9D11-9A26F868F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E176-819E-48A7-9ECA-98DDDCED7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18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06A572-1EC3-435B-9CD0-476984C52D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F3FCBA-7BAD-449D-A124-6C27F49D1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6232E-7B82-419F-A358-2C1531CD5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235A8-2583-4D08-B2E9-43C5FAA850E8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F609D-9967-4444-8209-46985DCA3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1E40B-1B9F-4E62-ADE0-B27E4E7F6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E176-819E-48A7-9ECA-98DDDCED7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08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9A79-023E-47BA-8DCC-5684C007B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AD11F-720D-458A-B6A6-C8656EB55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FF99C-870F-49EC-BF89-B6E562DC4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235A8-2583-4D08-B2E9-43C5FAA850E8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3A747-17F7-493E-B6D1-86516F89A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69371-B939-47EB-A433-CCC518E74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E176-819E-48A7-9ECA-98DDDCED7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0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3F567-B3B9-4EF3-98A3-F830B6AAA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C5AB8-646E-4121-B674-1A030E244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D13768-BA56-4E59-B282-B2B4F641D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235A8-2583-4D08-B2E9-43C5FAA850E8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EAA8A-4B13-463C-AE01-197F356B1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859A9-DC6B-4596-8E8A-258FAA979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E176-819E-48A7-9ECA-98DDDCED7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30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F8BE5-1D98-499F-A0EE-F15AA5020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83BA5-F990-49AB-ACD9-A9178D7632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34CF77-D990-4443-900C-E3807CAC0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6F0C0C-CCA9-4535-BAE9-0684893FF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235A8-2583-4D08-B2E9-43C5FAA850E8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5A076-7401-47B0-B51A-162861C05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EF6095-91D7-4BCF-83D4-0A026A723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E176-819E-48A7-9ECA-98DDDCED7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41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07F1B-F825-4D5E-93E9-E6EA6310B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AC518-78F6-41B9-94D5-52B317E1D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92316B-F140-4D50-A6EC-7804FDDF7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2981AF-76F6-4B6D-A1BE-F44A234B80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2DBAF3-AA41-40CD-A606-1D192C64B8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C745D1-57D4-440A-90D5-69200CA13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235A8-2583-4D08-B2E9-43C5FAA850E8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E5CCD4-5F05-45A8-A18B-16FB1F34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551D9F-3B78-49B4-8F6B-73D44BF4B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E176-819E-48A7-9ECA-98DDDCED7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1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9F250-8B69-4305-B802-60D43FD3A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5A0B29-6D5A-4D06-933A-2868F6116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235A8-2583-4D08-B2E9-43C5FAA850E8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175933-6C39-4DD8-98C1-14F7574A8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289920-7C6B-45AC-81E6-CA1AE1189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E176-819E-48A7-9ECA-98DDDCED7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30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A2A85E-2B05-40FF-BFD8-A1A5CDBB0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235A8-2583-4D08-B2E9-43C5FAA850E8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1110CD-81F9-4E62-809D-FD36827AD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BB7C35-2124-4C0E-8FF4-B860EB99A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E176-819E-48A7-9ECA-98DDDCED7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39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C1C00-B4F1-4A3B-AB5E-BC2B7B2BB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C252C-B470-491E-BB56-EE1E69291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A5B853-5C10-4462-9795-15186C59E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1DA39-72B6-4BE9-8D68-DF06F37F0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235A8-2583-4D08-B2E9-43C5FAA850E8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667160-A703-49A8-8426-8837A66A1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161835-D1B1-4AD1-A1C6-6E3EC08D9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E176-819E-48A7-9ECA-98DDDCED7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79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2890E-71BE-4EAD-AF13-ED3E96A56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989D26-7281-49AD-AEDD-083B7A38D7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850A6B-06A5-4EAB-AD17-276106721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50E441-ED3B-4B9E-A223-B811E3E50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235A8-2583-4D08-B2E9-43C5FAA850E8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DAFD8-A6EC-4D95-AEAA-D2C27C17E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370976-98E2-4BDB-BC20-A2B476E75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CE176-819E-48A7-9ECA-98DDDCED7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85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F5263C-472D-4F6F-9758-C1A5AE49A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44825-EE2F-4A43-9199-CBD2CE7B0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5058C-7ACB-4639-8C40-6F85DB8BFD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235A8-2583-4D08-B2E9-43C5FAA850E8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91D5C-D387-499A-AFF3-EB5C72C9D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D255C-67EE-4C69-9323-5EC539F7E0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CE176-819E-48A7-9ECA-98DDDCED7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4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34291" y="5274192"/>
            <a:ext cx="440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>
                <a:latin typeface="Arial"/>
                <a:cs typeface="Arial"/>
              </a:rPr>
              <a:t>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858C71-6EC4-6BBB-91C1-2422A1F1F79A}"/>
              </a:ext>
            </a:extLst>
          </p:cNvPr>
          <p:cNvSpPr txBox="1"/>
          <p:nvPr/>
        </p:nvSpPr>
        <p:spPr>
          <a:xfrm>
            <a:off x="4997330" y="4320085"/>
            <a:ext cx="7079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300" dirty="0">
                <a:latin typeface="Arial" panose="020B0604020202020204" pitchFamily="34" charset="0"/>
                <a:cs typeface="Arial" panose="020B0604020202020204" pitchFamily="34" charset="0"/>
              </a:rPr>
              <a:t>Oakland County PROPOSED </a:t>
            </a:r>
            <a:br>
              <a:rPr lang="en-US" sz="2800" b="1" spc="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spc="300" dirty="0">
                <a:latin typeface="Arial" panose="020B0604020202020204" pitchFamily="34" charset="0"/>
                <a:cs typeface="Arial" panose="020B0604020202020204" pitchFamily="34" charset="0"/>
              </a:rPr>
              <a:t>Service Modifications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809882-FA97-AF11-7FB8-964A34E249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564" y="2926080"/>
            <a:ext cx="6317381" cy="10557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4547AB-9292-0C98-0AA4-70DDBA0C4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9484" y="-392721"/>
            <a:ext cx="9157653" cy="764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4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0D0F7-B352-4829-AF32-FDE94FE12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528" y="1391296"/>
            <a:ext cx="4096285" cy="55450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dirty="0"/>
              <a:t>The route will be discontinued </a:t>
            </a:r>
            <a:br>
              <a:rPr lang="en-US" sz="2400" dirty="0"/>
            </a:br>
            <a:r>
              <a:rPr lang="en-US" sz="2400" dirty="0"/>
              <a:t>due to:</a:t>
            </a:r>
          </a:p>
          <a:p>
            <a:r>
              <a:rPr lang="en-US" sz="2400" dirty="0"/>
              <a:t>Low ridership but high operating cost</a:t>
            </a:r>
          </a:p>
          <a:p>
            <a:r>
              <a:rPr lang="en-US" sz="2400" dirty="0"/>
              <a:t>Duplication of other Fixed Route Services (over 90% of service is provided by other routes)</a:t>
            </a:r>
          </a:p>
          <a:p>
            <a:pPr marL="0" indent="0">
              <a:buNone/>
            </a:pPr>
            <a:r>
              <a:rPr lang="en-US" sz="2400" dirty="0"/>
              <a:t>Access these routes as alternatives:</a:t>
            </a:r>
          </a:p>
          <a:p>
            <a:r>
              <a:rPr lang="en-US" sz="2400" dirty="0"/>
              <a:t>Northland – 405 Northwestern, 415 Greenfield, 420 Southfield, 851 P&amp;R, and multiple DDOT routes</a:t>
            </a:r>
          </a:p>
          <a:p>
            <a:r>
              <a:rPr lang="en-US" sz="2400" dirty="0"/>
              <a:t>9 Mile Rd - 710 9 Mile</a:t>
            </a:r>
          </a:p>
          <a:p>
            <a:r>
              <a:rPr lang="en-US" sz="2400" dirty="0"/>
              <a:t>Evergreen - 405 Northwestern, 730 10 Mile, &amp; DDOT 60 Evergreen</a:t>
            </a:r>
          </a:p>
          <a:p>
            <a:r>
              <a:rPr lang="en-US" sz="2400" dirty="0"/>
              <a:t>Civic Center - 730 10 Mile</a:t>
            </a:r>
          </a:p>
          <a:p>
            <a:r>
              <a:rPr lang="en-US" sz="2400" dirty="0"/>
              <a:t>Franklin - 275 South Telegraph</a:t>
            </a:r>
          </a:p>
          <a:p>
            <a:r>
              <a:rPr lang="en-US" sz="2400" dirty="0"/>
              <a:t>Farmington Hills – Farmington Flex</a:t>
            </a:r>
          </a:p>
          <a:p>
            <a:r>
              <a:rPr lang="en-US" sz="2400" dirty="0"/>
              <a:t>OCC Orchard Ridge - 740 12 Mile and 851 P&amp;R</a:t>
            </a:r>
          </a:p>
          <a:p>
            <a:r>
              <a:rPr lang="en-US" sz="2400" dirty="0"/>
              <a:t>Orchard Lake - 405 and 851 P&amp;R</a:t>
            </a:r>
          </a:p>
          <a:p>
            <a:r>
              <a:rPr lang="en-US" sz="2400" dirty="0"/>
              <a:t>Maple – 405 Northwestern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4EF32E-5128-4E48-81A1-DB1AC9C48CC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764" y="6376499"/>
            <a:ext cx="2102212" cy="3513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0B171D-DD0E-464C-A15F-7F697E864F3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87" y="-61205"/>
            <a:ext cx="1328231" cy="11086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1E8839-90ED-45A3-BC93-1B4C666860F3}"/>
              </a:ext>
            </a:extLst>
          </p:cNvPr>
          <p:cNvSpPr txBox="1"/>
          <p:nvPr/>
        </p:nvSpPr>
        <p:spPr>
          <a:xfrm>
            <a:off x="1264644" y="462629"/>
            <a:ext cx="10168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400" dirty="0">
                <a:solidFill>
                  <a:srgbClr val="757575"/>
                </a:solidFill>
                <a:latin typeface="Arial" charset="0"/>
                <a:ea typeface="Arial" charset="0"/>
                <a:cs typeface="Arial" charset="0"/>
              </a:rPr>
              <a:t>400 Southfield/Orchard Ridge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117ACE-CD49-4436-8342-810B910A7F61}"/>
              </a:ext>
            </a:extLst>
          </p:cNvPr>
          <p:cNvSpPr txBox="1"/>
          <p:nvPr/>
        </p:nvSpPr>
        <p:spPr>
          <a:xfrm>
            <a:off x="4696814" y="986463"/>
            <a:ext cx="7317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</a:rPr>
              <a:t>– DISCONTINUED ROUTE –</a:t>
            </a:r>
          </a:p>
          <a:p>
            <a:pPr algn="ctr"/>
            <a:endParaRPr lang="en-US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52" y="1531538"/>
            <a:ext cx="7157263" cy="476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04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05DE1-EC3B-40F0-B5D6-9647C7948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740" y="1322825"/>
            <a:ext cx="5382042" cy="51295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Convert to Peak Hour Trips Only</a:t>
            </a:r>
          </a:p>
          <a:p>
            <a:r>
              <a:rPr lang="en-US" sz="2400" dirty="0"/>
              <a:t>New hours: 60 minute frequency, weekdays 6 a.m. to 10 a.m., and 2 p.m. to 6 p.m.</a:t>
            </a:r>
          </a:p>
          <a:p>
            <a:r>
              <a:rPr lang="en-US" sz="2400" dirty="0"/>
              <a:t>Service maintained during periods with strongest ridership</a:t>
            </a:r>
          </a:p>
          <a:p>
            <a:r>
              <a:rPr lang="en-US" sz="2400" dirty="0"/>
              <a:t>Trips to Royal Oak Middle and High Schools will continue</a:t>
            </a:r>
          </a:p>
          <a:p>
            <a:r>
              <a:rPr lang="en-US" sz="2400" dirty="0"/>
              <a:t>Service throughout Troy, Clawson, and to the Royal Oak Transit Center will be available seven days a week using SMART Flex Troy, and Monday-Saturday on Route 492 Rochester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9DD410-6AE5-48A1-9F03-78E136A3CCA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764" y="6376499"/>
            <a:ext cx="2102212" cy="3513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B41D38-A2E9-4D4D-A417-BC1271BF3FB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87" y="-61205"/>
            <a:ext cx="1328231" cy="11086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39956C-BF5D-4B8E-A020-A35E087A27AB}"/>
              </a:ext>
            </a:extLst>
          </p:cNvPr>
          <p:cNvSpPr txBox="1"/>
          <p:nvPr/>
        </p:nvSpPr>
        <p:spPr>
          <a:xfrm>
            <a:off x="1264644" y="462629"/>
            <a:ext cx="10168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400" dirty="0">
                <a:solidFill>
                  <a:srgbClr val="757575"/>
                </a:solidFill>
                <a:latin typeface="Arial" charset="0"/>
                <a:ea typeface="Arial" charset="0"/>
                <a:cs typeface="Arial" charset="0"/>
              </a:rPr>
              <a:t>430 Main Street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662" y="145662"/>
            <a:ext cx="3228616" cy="656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92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E37FF-83C3-4704-A30C-D294A182F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473" y="1178033"/>
            <a:ext cx="3738028" cy="5129559"/>
          </a:xfr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Weekday service will 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remain uninterrupted</a:t>
            </a:r>
            <a:endParaRPr lang="en-US" sz="2400" dirty="0"/>
          </a:p>
          <a:p>
            <a:r>
              <a:rPr lang="en-US" sz="2400" dirty="0"/>
              <a:t>Discontinued on Saturdays,   due to ongoing low ridership</a:t>
            </a:r>
          </a:p>
          <a:p>
            <a:r>
              <a:rPr lang="en-US" sz="2400" dirty="0"/>
              <a:t>SMART Flex provides rides throughout Troy and Clawson, and covers the route from William Beaumont to Oakland Mall and beyond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Fixed route alternatives include: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415 Greenfield (to William Beaumont, Coolidge, and Royal Oak Meijer)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420 Southfield (to Beverly Hills)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780 15 Mile (to Oakland Mall)</a:t>
            </a:r>
          </a:p>
          <a:p>
            <a:endParaRPr lang="en-US" sz="24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F9AEE8-7D74-47E9-8EE7-579DFD945CF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764" y="6376499"/>
            <a:ext cx="2102212" cy="3513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9162EC-82DE-43CE-8EC1-780F013D166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87" y="-61205"/>
            <a:ext cx="1328231" cy="11086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04369B-81AC-4A91-AED9-58B2BE99A90A}"/>
              </a:ext>
            </a:extLst>
          </p:cNvPr>
          <p:cNvSpPr txBox="1"/>
          <p:nvPr/>
        </p:nvSpPr>
        <p:spPr>
          <a:xfrm>
            <a:off x="1264644" y="462629"/>
            <a:ext cx="10168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400" dirty="0">
                <a:solidFill>
                  <a:srgbClr val="757575"/>
                </a:solidFill>
                <a:latin typeface="Arial" charset="0"/>
                <a:ea typeface="Arial" charset="0"/>
                <a:cs typeface="Arial" charset="0"/>
              </a:rPr>
              <a:t>760 Thirteen Mile/Fourteen Mile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E75404-3C0E-49E8-B66F-5D5C5FBFD593}"/>
              </a:ext>
            </a:extLst>
          </p:cNvPr>
          <p:cNvSpPr txBox="1"/>
          <p:nvPr/>
        </p:nvSpPr>
        <p:spPr>
          <a:xfrm>
            <a:off x="4114800" y="1010670"/>
            <a:ext cx="7899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</a:rPr>
              <a:t>– DISCONTINUED ROUTE –</a:t>
            </a:r>
          </a:p>
          <a:p>
            <a:pPr algn="ctr"/>
            <a:r>
              <a:rPr lang="en-US" sz="2800" b="1" i="1" dirty="0"/>
              <a:t>Saturdays</a:t>
            </a:r>
            <a:r>
              <a:rPr lang="en-US" sz="2800" b="1" dirty="0"/>
              <a:t> ONLY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839" y="1696892"/>
            <a:ext cx="7634748" cy="44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33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56F85-4090-4471-B8DF-0C60B605B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528" y="1338559"/>
            <a:ext cx="5576337" cy="5868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 dirty="0">
                <a:solidFill>
                  <a:srgbClr val="FF0000"/>
                </a:solidFill>
              </a:rPr>
              <a:t>– DISCONTINUED ROUTE –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b="1" i="1" dirty="0"/>
              <a:t>Saturday ONLY</a:t>
            </a:r>
          </a:p>
          <a:p>
            <a:r>
              <a:rPr lang="en-US" sz="2400" dirty="0"/>
              <a:t>Discontinued on Saturdays due to ongoing low ridership</a:t>
            </a:r>
          </a:p>
          <a:p>
            <a:r>
              <a:rPr lang="en-US" sz="2400" dirty="0"/>
              <a:t>Service between OU-Main and OU-West will be provided along University by the reconfigured 790 Pontiac Crosstown</a:t>
            </a:r>
          </a:p>
          <a:p>
            <a:r>
              <a:rPr lang="en-US" sz="2400" dirty="0"/>
              <a:t>Service on Perry and Walton will be available on the 759 Highland</a:t>
            </a:r>
          </a:p>
          <a:p>
            <a:r>
              <a:rPr lang="en-US" sz="2400" dirty="0"/>
              <a:t>Opdyke, Auburn, MLK, Square Lake, and </a:t>
            </a:r>
            <a:r>
              <a:rPr lang="en-US" sz="2400" dirty="0" err="1"/>
              <a:t>Centerpoint</a:t>
            </a:r>
            <a:r>
              <a:rPr lang="en-US" sz="2400" dirty="0"/>
              <a:t> Parkway will be accessible from anywhere in Pontiac or Auburn Hills via the SMART Flex Pontiac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BC5D88-8FDC-4F9F-B0CF-F36592550C4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764" y="6376499"/>
            <a:ext cx="2102212" cy="3513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5275FD-72F8-42EF-A9A0-EEC9A6936B3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87" y="-61205"/>
            <a:ext cx="1328231" cy="11086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74DA21-791E-4989-A082-5C8FADD5692B}"/>
              </a:ext>
            </a:extLst>
          </p:cNvPr>
          <p:cNvSpPr txBox="1"/>
          <p:nvPr/>
        </p:nvSpPr>
        <p:spPr>
          <a:xfrm>
            <a:off x="1264644" y="462629"/>
            <a:ext cx="10168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400" dirty="0">
                <a:solidFill>
                  <a:srgbClr val="757575"/>
                </a:solidFill>
                <a:latin typeface="Arial" charset="0"/>
                <a:ea typeface="Arial" charset="0"/>
                <a:cs typeface="Arial" charset="0"/>
              </a:rPr>
              <a:t>796 Perry/Opdyke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827" y="561703"/>
            <a:ext cx="4856019" cy="570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48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56F85-4090-4471-B8DF-0C60B605B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528" y="1338559"/>
            <a:ext cx="9975819" cy="5868568"/>
          </a:xfrm>
        </p:spPr>
        <p:txBody>
          <a:bodyPr>
            <a:normAutofit/>
          </a:bodyPr>
          <a:lstStyle/>
          <a:p>
            <a:r>
              <a:rPr lang="en-US" sz="2400" dirty="0"/>
              <a:t>SMART continues to evolve with the needs of Metro Detroit</a:t>
            </a:r>
          </a:p>
          <a:p>
            <a:r>
              <a:rPr lang="en-US" sz="2400" dirty="0"/>
              <a:t>These service changes are the “phase one” of new, improving service in Oakland County</a:t>
            </a:r>
          </a:p>
          <a:p>
            <a:r>
              <a:rPr lang="en-US" sz="2400" dirty="0"/>
              <a:t>As transit is introduced and expanded in the coming months and years, SMART will collaborate with the people and leadership of Oakland to meet everyone’s mobility needs</a:t>
            </a:r>
          </a:p>
          <a:p>
            <a:r>
              <a:rPr lang="en-US" sz="2400" dirty="0"/>
              <a:t>SMART is on its way to the top as a mobility provider, and we look forward to bringing our passengers along for the ride!</a:t>
            </a:r>
          </a:p>
          <a:p>
            <a:r>
              <a:rPr lang="en-US" sz="2400" dirty="0"/>
              <a:t>Stay tuned for future opportunities, and remember:</a:t>
            </a:r>
          </a:p>
          <a:p>
            <a:endParaRPr lang="en-US" sz="2400" dirty="0"/>
          </a:p>
          <a:p>
            <a:pPr marL="0" indent="0" algn="ctr">
              <a:buNone/>
            </a:pPr>
            <a:r>
              <a:rPr lang="en-US" sz="4000" b="1" i="1" dirty="0"/>
              <a:t>SMART MOVES US!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BC5D88-8FDC-4F9F-B0CF-F36592550C4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764" y="6376499"/>
            <a:ext cx="2102212" cy="3513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5275FD-72F8-42EF-A9A0-EEC9A6936B3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87" y="-61205"/>
            <a:ext cx="1328231" cy="11086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74DA21-791E-4989-A082-5C8FADD5692B}"/>
              </a:ext>
            </a:extLst>
          </p:cNvPr>
          <p:cNvSpPr txBox="1"/>
          <p:nvPr/>
        </p:nvSpPr>
        <p:spPr>
          <a:xfrm>
            <a:off x="600528" y="462629"/>
            <a:ext cx="10168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400" normalizeH="0" baseline="0" noProof="0" dirty="0">
                <a:ln>
                  <a:noFill/>
                </a:ln>
                <a:solidFill>
                  <a:srgbClr val="757575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Thank you for riding SMART!</a:t>
            </a:r>
          </a:p>
        </p:txBody>
      </p:sp>
    </p:spTree>
    <p:extLst>
      <p:ext uri="{BB962C8B-B14F-4D97-AF65-F5344CB8AC3E}">
        <p14:creationId xmlns:p14="http://schemas.microsoft.com/office/powerpoint/2010/main" val="4024187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21F5D-AD8D-4F3A-A04A-A6FC1C8AD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86" y="1374569"/>
            <a:ext cx="6586264" cy="501165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i="1" cap="all" dirty="0">
                <a:solidFill>
                  <a:srgbClr val="FF0000"/>
                </a:solidFill>
              </a:rPr>
              <a:t>– New service –</a:t>
            </a:r>
          </a:p>
          <a:p>
            <a:pPr marL="0" indent="0" algn="ctr">
              <a:buNone/>
            </a:pPr>
            <a:r>
              <a:rPr lang="en-US" b="1" i="1" cap="all" dirty="0"/>
              <a:t>T</a:t>
            </a:r>
            <a:r>
              <a:rPr lang="en-US" b="1" i="1" dirty="0"/>
              <a:t>hrough Bloomfield Hills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450 runs hourly on weekdays and Saturdays from 5:30 a.m. to 11 p.m., and every other hour on Sundays from 8 a.m. to 10 p.m.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462 runs hourly from 5:30 a.m. to 10:30 p.m. on Weekdays and Saturdays, and every other hour from 6:30 a.m. to 8:30 p.m. on Sundays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450 Woodward Local will serve stops every quarter mile through Bloomfield Hills; 462 FAST Woodward will serve the new limited stop at Long Lake.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Connects Bloomfield Hills with premium shopping and business destinations in Auburn Hills, Birmingham, Ferndale, Royal Oak, Midtown and Downtown Detroit 7 days a week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57BA26-7580-4F8A-BE3E-5A5F018AD2A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764" y="6376499"/>
            <a:ext cx="2102212" cy="3513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C5A4CB-CBB1-4E9A-97AA-44D1FDA5F7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87" y="-61205"/>
            <a:ext cx="1505415" cy="12564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14DCA6-297E-4C9F-900F-C86847229F0C}"/>
              </a:ext>
            </a:extLst>
          </p:cNvPr>
          <p:cNvSpPr txBox="1"/>
          <p:nvPr/>
        </p:nvSpPr>
        <p:spPr>
          <a:xfrm>
            <a:off x="1264644" y="118073"/>
            <a:ext cx="101688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400" dirty="0">
                <a:solidFill>
                  <a:srgbClr val="757575"/>
                </a:solidFill>
                <a:latin typeface="Arial" charset="0"/>
                <a:ea typeface="Arial" charset="0"/>
                <a:cs typeface="Arial" charset="0"/>
              </a:rPr>
              <a:t>450 Woodward Local</a:t>
            </a:r>
          </a:p>
          <a:p>
            <a:r>
              <a:rPr lang="en-US" sz="3200" b="1" spc="400" dirty="0">
                <a:solidFill>
                  <a:srgbClr val="757575"/>
                </a:solidFill>
                <a:latin typeface="Arial" charset="0"/>
                <a:ea typeface="Arial" charset="0"/>
                <a:cs typeface="Arial" charset="0"/>
              </a:rPr>
              <a:t>462 </a:t>
            </a:r>
            <a:r>
              <a:rPr lang="en-US" sz="3200" b="1" i="1" spc="400" dirty="0">
                <a:solidFill>
                  <a:srgbClr val="757575"/>
                </a:solidFill>
                <a:latin typeface="Arial" charset="0"/>
                <a:ea typeface="Arial" charset="0"/>
                <a:cs typeface="Arial" charset="0"/>
              </a:rPr>
              <a:t>FAST</a:t>
            </a:r>
            <a:r>
              <a:rPr lang="en-US" sz="3200" b="1" spc="400" dirty="0">
                <a:solidFill>
                  <a:srgbClr val="757575"/>
                </a:solidFill>
                <a:latin typeface="Arial" charset="0"/>
                <a:ea typeface="Arial" charset="0"/>
                <a:cs typeface="Arial" charset="0"/>
              </a:rPr>
              <a:t> Woodward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949" y="252391"/>
            <a:ext cx="4476723" cy="612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47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59960-BFE5-4218-899D-C14E76FE4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528" y="1285895"/>
            <a:ext cx="3315690" cy="562641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Operates 6:30 a.m. to 11 p.m. weekdays &amp; Saturdays, 6 a.m. to     8 p.m. Sundays</a:t>
            </a:r>
          </a:p>
          <a:p>
            <a:r>
              <a:rPr lang="en-US" sz="2400" dirty="0"/>
              <a:t>Reliable 60-minute frequency</a:t>
            </a:r>
          </a:p>
          <a:p>
            <a:pPr>
              <a:tabLst>
                <a:tab pos="457200" algn="l"/>
              </a:tabLst>
            </a:pPr>
            <a:r>
              <a:rPr lang="en-US" sz="2400" dirty="0"/>
              <a:t>Destinations include: </a:t>
            </a:r>
            <a:br>
              <a:rPr lang="en-US" sz="2400" dirty="0"/>
            </a:br>
            <a:r>
              <a:rPr lang="en-US" sz="2400" dirty="0"/>
              <a:t>Suburban Collection, Novi Town Center,  Wixom Meijer,</a:t>
            </a:r>
            <a:br>
              <a:rPr lang="en-US" sz="2400" dirty="0"/>
            </a:br>
            <a:r>
              <a:rPr lang="en-US" sz="2400" dirty="0"/>
              <a:t>Sam’s Club, and Ascension Hospital</a:t>
            </a:r>
          </a:p>
          <a:p>
            <a:r>
              <a:rPr lang="en-US" sz="2400" dirty="0"/>
              <a:t>Easy transfer connections at Wixom Meijer, 7 Mile &amp; Telegraph, and Old Redford Meijer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5ECFEE-C111-4B4D-B5D1-A70C1899FDA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764" y="6376499"/>
            <a:ext cx="2102212" cy="3513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46DA30-8172-457B-B5A8-7B111287EA4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87" y="-61205"/>
            <a:ext cx="1328231" cy="11086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216327-828D-4177-8D2D-187E5010724C}"/>
              </a:ext>
            </a:extLst>
          </p:cNvPr>
          <p:cNvSpPr txBox="1"/>
          <p:nvPr/>
        </p:nvSpPr>
        <p:spPr>
          <a:xfrm>
            <a:off x="1264644" y="462629"/>
            <a:ext cx="10168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400" dirty="0">
                <a:solidFill>
                  <a:srgbClr val="757575"/>
                </a:solidFill>
                <a:latin typeface="Arial" charset="0"/>
                <a:ea typeface="Arial" charset="0"/>
                <a:cs typeface="Arial" charset="0"/>
              </a:rPr>
              <a:t>305 Grand River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2A0B6D-BF94-4296-A6F0-82CC600FFA79}"/>
              </a:ext>
            </a:extLst>
          </p:cNvPr>
          <p:cNvSpPr txBox="1"/>
          <p:nvPr/>
        </p:nvSpPr>
        <p:spPr>
          <a:xfrm>
            <a:off x="3769154" y="1249319"/>
            <a:ext cx="80633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</a:rPr>
              <a:t> – EXTEND CURRENT ROUTE – </a:t>
            </a:r>
            <a:br>
              <a:rPr lang="en-US" sz="2800" b="1" i="1" dirty="0"/>
            </a:br>
            <a:r>
              <a:rPr lang="en-US" sz="2800" b="1" i="1" dirty="0"/>
              <a:t>From Farmington Hills to Novi and Wixom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376" y="2346330"/>
            <a:ext cx="8282375" cy="325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46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7149C-1C2B-4E1A-B26D-2FC17D8EF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488" y="1253795"/>
            <a:ext cx="7656676" cy="52672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i="1" dirty="0">
                <a:solidFill>
                  <a:srgbClr val="FF0000"/>
                </a:solidFill>
              </a:rPr>
              <a:t>– NEW ROUTE – </a:t>
            </a:r>
          </a:p>
          <a:p>
            <a:pPr marL="0" indent="0" algn="ctr">
              <a:buNone/>
            </a:pPr>
            <a:r>
              <a:rPr lang="en-US" b="1" i="1" dirty="0"/>
              <a:t>Rochester Road from Royal Oak through Rochester/Rochester Hills  to Auburn Hills</a:t>
            </a:r>
          </a:p>
          <a:p>
            <a:r>
              <a:rPr lang="en-US" dirty="0"/>
              <a:t>6 a.m. to 10 p.m., on weekdays and Saturdays</a:t>
            </a:r>
          </a:p>
          <a:p>
            <a:r>
              <a:rPr lang="en-US" dirty="0"/>
              <a:t>Hourly service on all days served</a:t>
            </a:r>
          </a:p>
          <a:p>
            <a:r>
              <a:rPr lang="en-US" dirty="0"/>
              <a:t>From the Royal Oak Transit Center to Oakland University via Washington, Catalpa, Rochester, Maple, Chicago, Oakland Mall, John R, Big Beaver, Rochester, University/Walton, &amp; Squirrel</a:t>
            </a:r>
          </a:p>
          <a:p>
            <a:r>
              <a:rPr lang="en-US" dirty="0"/>
              <a:t>New destinations: Sylvan Glen Park, Nino </a:t>
            </a:r>
            <a:r>
              <a:rPr lang="en-US" dirty="0" err="1"/>
              <a:t>Salvaggio</a:t>
            </a:r>
            <a:r>
              <a:rPr lang="en-US" dirty="0"/>
              <a:t>, Hampton Village Centre, Winchester Plaza, Downtown Rochester, Ascension Rochester Hospital, Meadowbrook Hall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9B9598-D5EA-4A72-980F-276627A3935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764" y="6376499"/>
            <a:ext cx="2102212" cy="3513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8540C8-BBCC-44F5-98FC-DFACFAE576A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87" y="-61205"/>
            <a:ext cx="1328231" cy="11086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F436E5-2906-4C67-9D7B-6D1385DA3815}"/>
              </a:ext>
            </a:extLst>
          </p:cNvPr>
          <p:cNvSpPr txBox="1"/>
          <p:nvPr/>
        </p:nvSpPr>
        <p:spPr>
          <a:xfrm>
            <a:off x="1264644" y="462629"/>
            <a:ext cx="10168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400" dirty="0">
                <a:solidFill>
                  <a:srgbClr val="757575"/>
                </a:solidFill>
                <a:latin typeface="Arial" charset="0"/>
                <a:ea typeface="Arial" charset="0"/>
                <a:cs typeface="Arial" charset="0"/>
              </a:rPr>
              <a:t>492 Rochester Road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243" y="223894"/>
            <a:ext cx="3521412" cy="615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45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8D205-C6F6-404C-B76E-CAA157024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932" y="1355518"/>
            <a:ext cx="4083068" cy="552351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Hourly service from 5 a.m. to 10 p.m. weekdays &amp; Saturdays; short trips from Royal Oak to Roseville on Sundays</a:t>
            </a:r>
          </a:p>
          <a:p>
            <a:r>
              <a:rPr lang="en-US" sz="2400" dirty="0"/>
              <a:t>New destinations: Twelve Oaks Mall, West Oaks Center, Ascension Hospital, West Market, and Wixom Meijer </a:t>
            </a:r>
          </a:p>
          <a:p>
            <a:r>
              <a:rPr lang="en-US" sz="2400" dirty="0"/>
              <a:t>Connects Wixom, Novi, Farmington Hills, Southfield, Lathrup Village, Berkley, Huntington Woods, Royal Oak, Madison Heights, Warren, St Clair Shores, and Roseville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7865A0-778A-4553-8644-8351A38C90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764" y="6376499"/>
            <a:ext cx="2102212" cy="3513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1F98BE-DA77-4E2D-B7D6-D4BD0F8195E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87" y="-61205"/>
            <a:ext cx="1328231" cy="11086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A38DC2-CDFA-4693-9D0E-591D77A0FF2B}"/>
              </a:ext>
            </a:extLst>
          </p:cNvPr>
          <p:cNvSpPr txBox="1"/>
          <p:nvPr/>
        </p:nvSpPr>
        <p:spPr>
          <a:xfrm>
            <a:off x="1264644" y="462629"/>
            <a:ext cx="10168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400" dirty="0">
                <a:solidFill>
                  <a:srgbClr val="757575"/>
                </a:solidFill>
                <a:latin typeface="Arial" charset="0"/>
                <a:ea typeface="Arial" charset="0"/>
                <a:cs typeface="Arial" charset="0"/>
              </a:rPr>
              <a:t>740 Twelve Mile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6A3F4F-011D-481F-BF4D-293224BCAC3A}"/>
              </a:ext>
            </a:extLst>
          </p:cNvPr>
          <p:cNvSpPr txBox="1"/>
          <p:nvPr/>
        </p:nvSpPr>
        <p:spPr>
          <a:xfrm>
            <a:off x="3984171" y="1324350"/>
            <a:ext cx="8029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</a:rPr>
              <a:t> – EXTEND CURRENT ROUTE – </a:t>
            </a:r>
            <a:br>
              <a:rPr lang="en-US" sz="2800" b="1" i="1" dirty="0"/>
            </a:br>
            <a:r>
              <a:rPr lang="en-US" sz="2800" b="1" i="1" dirty="0"/>
              <a:t>From Farmington Hills through Novi to Wixom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644" y="2202328"/>
            <a:ext cx="7300135" cy="309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90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601B5-24AC-44E0-9F79-8D780EECB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6313"/>
            <a:ext cx="3761677" cy="5523517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Operates every 60 minutes on weekdays and Saturdays,                             7 a.m. to 9 p.m.</a:t>
            </a:r>
          </a:p>
          <a:p>
            <a:r>
              <a:rPr lang="en-US" sz="2400" dirty="0"/>
              <a:t>Provides service to:</a:t>
            </a:r>
            <a:br>
              <a:rPr lang="en-US" sz="2400" dirty="0"/>
            </a:br>
            <a:r>
              <a:rPr lang="en-US" sz="2400" dirty="0"/>
              <a:t>Oakland University, McLaren Hospital, </a:t>
            </a:r>
            <a:br>
              <a:rPr lang="en-US" sz="2400" dirty="0"/>
            </a:br>
            <a:r>
              <a:rPr lang="en-US" sz="2400" dirty="0"/>
              <a:t>Pontiac Lake Meijer,   </a:t>
            </a:r>
            <a:br>
              <a:rPr lang="en-US" sz="2400" dirty="0"/>
            </a:br>
            <a:r>
              <a:rPr lang="en-US" sz="2400" dirty="0"/>
              <a:t>Oakland County Airport, White Lake Marketplace</a:t>
            </a:r>
          </a:p>
          <a:p>
            <a:r>
              <a:rPr lang="en-US" sz="2400" dirty="0"/>
              <a:t>Creates a strong crosstown corridor with flexible transfers to Detroit at the Phoenix Center, Bloomfield Twp. at Telegraph, and Rochester Hills at O.U.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1A8ACD-DC0F-4BDB-AE02-353B6E9B2D4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764" y="6376499"/>
            <a:ext cx="2102212" cy="3513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2ADA5-5898-4EC3-ABB8-A3772D42D3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87" y="-61205"/>
            <a:ext cx="1328231" cy="11086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F255C8-9439-4E08-96E8-1B72C3977EE3}"/>
              </a:ext>
            </a:extLst>
          </p:cNvPr>
          <p:cNvSpPr txBox="1"/>
          <p:nvPr/>
        </p:nvSpPr>
        <p:spPr>
          <a:xfrm>
            <a:off x="1264644" y="462629"/>
            <a:ext cx="10168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400" dirty="0">
                <a:solidFill>
                  <a:srgbClr val="757575"/>
                </a:solidFill>
                <a:latin typeface="Arial" charset="0"/>
                <a:ea typeface="Arial" charset="0"/>
                <a:cs typeface="Arial" charset="0"/>
              </a:rPr>
              <a:t>759 Highland Road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2BC111-AFBA-45D9-9D73-0A1478C8B8E2}"/>
              </a:ext>
            </a:extLst>
          </p:cNvPr>
          <p:cNvSpPr txBox="1"/>
          <p:nvPr/>
        </p:nvSpPr>
        <p:spPr>
          <a:xfrm>
            <a:off x="3811333" y="1325046"/>
            <a:ext cx="8202643" cy="134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800" b="1" i="1" dirty="0">
                <a:solidFill>
                  <a:srgbClr val="FF0000"/>
                </a:solidFill>
              </a:rPr>
              <a:t>– NEW ROUTE – </a:t>
            </a:r>
          </a:p>
          <a:p>
            <a:pPr algn="ctr"/>
            <a:r>
              <a:rPr lang="en-US" sz="2800" b="1" i="1" dirty="0"/>
              <a:t>Auburn Hills through Pontiac, Waterford and </a:t>
            </a:r>
            <a:br>
              <a:rPr lang="en-US" sz="2800" b="1" i="1" dirty="0"/>
            </a:br>
            <a:r>
              <a:rPr lang="en-US" sz="2800" b="1" i="1" dirty="0"/>
              <a:t>White Lake Township along Perry and M-59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016" y="2769018"/>
            <a:ext cx="8348022" cy="288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64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20FD7-D937-41C3-9A04-6A12D8F60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04" y="1364283"/>
            <a:ext cx="3942299" cy="5587312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Operates hourly 7 days a week; weekdays and Saturdays 5:30 a.m. to 9:30 p.m., Sundays 6:30 a.m. to 6:30 p.m.</a:t>
            </a:r>
          </a:p>
          <a:p>
            <a:r>
              <a:rPr lang="en-US" sz="2400" dirty="0"/>
              <a:t>Connects neighborhoods of east &amp; west Pontiac, Auburn Hills, &amp; Rochester Hills</a:t>
            </a:r>
          </a:p>
          <a:p>
            <a:r>
              <a:rPr lang="en-US" sz="2400" dirty="0"/>
              <a:t>From Amazon to Marketplace Plaza via Opdyke, OU-West, University, OU-Main, Squirrel, Featherstone, OCC, Squirrel, Auburn, &amp; Adams</a:t>
            </a:r>
          </a:p>
          <a:p>
            <a:r>
              <a:rPr lang="en-US" sz="2400" dirty="0"/>
              <a:t>Revised service east of Amazon Pontiac provides better &amp; efficient connections.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227682-4E82-4B5B-8526-8AB4302F68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764" y="6376499"/>
            <a:ext cx="2102212" cy="3513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F862B1-A8E7-466F-B5FA-1D457F9B0C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87" y="-61205"/>
            <a:ext cx="1328231" cy="11086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B2BF1D-26BB-4BCE-92BB-152B577F7A70}"/>
              </a:ext>
            </a:extLst>
          </p:cNvPr>
          <p:cNvSpPr txBox="1"/>
          <p:nvPr/>
        </p:nvSpPr>
        <p:spPr>
          <a:xfrm>
            <a:off x="1264644" y="462629"/>
            <a:ext cx="10168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400" dirty="0">
                <a:solidFill>
                  <a:srgbClr val="757575"/>
                </a:solidFill>
                <a:latin typeface="Arial" charset="0"/>
                <a:ea typeface="Arial" charset="0"/>
                <a:cs typeface="Arial" charset="0"/>
              </a:rPr>
              <a:t>790 Pontiac Crosstown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243269-FA9E-48B6-8168-51A4A1F8E0CF}"/>
              </a:ext>
            </a:extLst>
          </p:cNvPr>
          <p:cNvSpPr/>
          <p:nvPr/>
        </p:nvSpPr>
        <p:spPr>
          <a:xfrm>
            <a:off x="3834883" y="1033846"/>
            <a:ext cx="8033656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800" b="1" i="1" dirty="0">
                <a:solidFill>
                  <a:srgbClr val="FF0000"/>
                </a:solidFill>
              </a:rPr>
              <a:t>– MODIFIED ROUTE –</a:t>
            </a:r>
          </a:p>
          <a:p>
            <a:pPr lvl="0" algn="ctr">
              <a:lnSpc>
                <a:spcPct val="90000"/>
              </a:lnSpc>
            </a:pPr>
            <a:r>
              <a:rPr lang="en-US" sz="2800" b="1" i="1" dirty="0">
                <a:solidFill>
                  <a:prstClr val="black"/>
                </a:solidFill>
              </a:rPr>
              <a:t>To Better Serve Pontiac, Auburn Hills, and connect to Rochester Hills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323" y="2213204"/>
            <a:ext cx="7540698" cy="411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52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79D63-6B2B-40C0-90D5-9AA7842EA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528" y="1387679"/>
            <a:ext cx="2991084" cy="5550098"/>
          </a:xfrm>
        </p:spPr>
        <p:txBody>
          <a:bodyPr>
            <a:normAutofit/>
          </a:bodyPr>
          <a:lstStyle/>
          <a:p>
            <a:r>
              <a:rPr lang="en-US" sz="2400" dirty="0"/>
              <a:t>Operates three morning and three afternoon trips into and out of Downtown Detroit </a:t>
            </a:r>
          </a:p>
          <a:p>
            <a:r>
              <a:rPr lang="en-US" sz="2400" dirty="0"/>
              <a:t>Runs during peak hours on weekdays</a:t>
            </a:r>
          </a:p>
          <a:p>
            <a:r>
              <a:rPr lang="en-US" sz="2400" dirty="0"/>
              <a:t>Express service that serves park &amp; ride lots in Novi, Farmington Hills, and Redford, as well as local stops within the suburbs and Downtown Detroit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517622-CA29-4014-ADA0-A80808C1689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764" y="6376499"/>
            <a:ext cx="2102212" cy="3513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042CF6-3F3B-4818-A7AC-5A5F4EC7FE5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87" y="-61205"/>
            <a:ext cx="1328231" cy="11086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AD38CD-E5EF-4790-BD30-770BCD7BDE23}"/>
              </a:ext>
            </a:extLst>
          </p:cNvPr>
          <p:cNvSpPr txBox="1"/>
          <p:nvPr/>
        </p:nvSpPr>
        <p:spPr>
          <a:xfrm>
            <a:off x="1264644" y="462629"/>
            <a:ext cx="10168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400" dirty="0">
                <a:solidFill>
                  <a:srgbClr val="757575"/>
                </a:solidFill>
                <a:latin typeface="Arial" charset="0"/>
                <a:ea typeface="Arial" charset="0"/>
                <a:cs typeface="Arial" charset="0"/>
              </a:rPr>
              <a:t>805 Grand River Park &amp; Ride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5A6910-C9EF-423E-9E45-62CF575E2F87}"/>
              </a:ext>
            </a:extLst>
          </p:cNvPr>
          <p:cNvSpPr/>
          <p:nvPr/>
        </p:nvSpPr>
        <p:spPr>
          <a:xfrm>
            <a:off x="3467730" y="1341410"/>
            <a:ext cx="83151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FF0000"/>
                </a:solidFill>
              </a:rPr>
              <a:t> – EXTEND CURRENT ROUTE – </a:t>
            </a:r>
          </a:p>
          <a:p>
            <a:pPr algn="ctr"/>
            <a:r>
              <a:rPr lang="en-US" sz="2800" b="1" i="1" dirty="0"/>
              <a:t>From Farmington Hills to Novi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94" y="2216618"/>
            <a:ext cx="8415483" cy="371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46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BEB6BB-03B3-44C3-A0C7-97099AB38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891" y="1047404"/>
            <a:ext cx="6963980" cy="55876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 dirty="0">
                <a:solidFill>
                  <a:srgbClr val="FF0000"/>
                </a:solidFill>
              </a:rPr>
              <a:t> – EXTEND CURRENT ROUTE – </a:t>
            </a:r>
            <a:br>
              <a:rPr lang="en-US" b="1" i="1" dirty="0">
                <a:solidFill>
                  <a:srgbClr val="FF0000"/>
                </a:solidFill>
              </a:rPr>
            </a:br>
            <a:r>
              <a:rPr lang="en-US" b="1" i="1" dirty="0"/>
              <a:t>From W. Bloomfield to Orchard Lake, Keego Harbor, and Sylvan Lake</a:t>
            </a:r>
          </a:p>
          <a:p>
            <a:pPr marL="0" indent="0" algn="ctr">
              <a:buNone/>
            </a:pPr>
            <a:endParaRPr lang="en-US" b="1" i="1" dirty="0"/>
          </a:p>
          <a:p>
            <a:r>
              <a:rPr lang="en-US" sz="2400" dirty="0"/>
              <a:t>Operates three morning and three afternoon trips into and out of Downtown Detroit </a:t>
            </a:r>
          </a:p>
          <a:p>
            <a:r>
              <a:rPr lang="en-US" sz="2400" dirty="0"/>
              <a:t>Runs during peak hours on weekdays</a:t>
            </a:r>
          </a:p>
          <a:p>
            <a:r>
              <a:rPr lang="en-US" sz="2400" dirty="0"/>
              <a:t>Connect from Orchard Lake, Keego Harbor, and Sylvan Lake via Orchard Lake Road to West Bloomfield, Farmington Hills, and downtown Detroit</a:t>
            </a:r>
          </a:p>
          <a:p>
            <a:r>
              <a:rPr lang="en-US" sz="2400" dirty="0"/>
              <a:t>Will connect to downtown Pontiac once the Woodward Loop reconstruction project is completed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E1F21C-C0E2-4D85-A510-D725F69F139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764" y="6376499"/>
            <a:ext cx="2102212" cy="351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A0EF10-6457-46B0-94E6-9B3D45CE90E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87" y="-61205"/>
            <a:ext cx="1328231" cy="11086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D8BF0E-F5B0-42E8-9C81-6D15C926FC99}"/>
              </a:ext>
            </a:extLst>
          </p:cNvPr>
          <p:cNvSpPr txBox="1"/>
          <p:nvPr/>
        </p:nvSpPr>
        <p:spPr>
          <a:xfrm>
            <a:off x="1147667" y="106201"/>
            <a:ext cx="109969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pc="400" dirty="0">
                <a:solidFill>
                  <a:srgbClr val="757575"/>
                </a:solidFill>
                <a:latin typeface="Arial" charset="0"/>
                <a:ea typeface="Arial" charset="0"/>
                <a:cs typeface="Arial" charset="0"/>
              </a:rPr>
              <a:t>851 W. Bloomfield/Farmington Hills</a:t>
            </a:r>
          </a:p>
          <a:p>
            <a:r>
              <a:rPr lang="en-US" sz="3000" b="1" spc="400" dirty="0">
                <a:solidFill>
                  <a:srgbClr val="757575"/>
                </a:solidFill>
                <a:latin typeface="Arial" charset="0"/>
                <a:ea typeface="Arial" charset="0"/>
                <a:cs typeface="Arial" charset="0"/>
              </a:rPr>
              <a:t>Park &amp; Ride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578" y="596391"/>
            <a:ext cx="3326292" cy="565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17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1258</Words>
  <Application>Microsoft Office PowerPoint</Application>
  <PresentationFormat>Widescreen</PresentationFormat>
  <Paragraphs>103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Thorner, Andy</dc:creator>
  <cp:lastModifiedBy>Lewis, Quincy</cp:lastModifiedBy>
  <cp:revision>79</cp:revision>
  <dcterms:created xsi:type="dcterms:W3CDTF">2023-04-18T15:49:30Z</dcterms:created>
  <dcterms:modified xsi:type="dcterms:W3CDTF">2023-05-09T02:57:37Z</dcterms:modified>
</cp:coreProperties>
</file>